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404050" cy="43206988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44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38" name="CustomShape 2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</p:spPr>
      </p:sp>
      <p:sp>
        <p:nvSpPr>
          <p:cNvPr id="39" name="CustomShape 3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</p:spPr>
      </p:sp>
      <p:sp>
        <p:nvSpPr>
          <p:cNvPr id="40" name="CustomShape 4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</p:spPr>
      </p:sp>
      <p:sp>
        <p:nvSpPr>
          <p:cNvPr id="41" name="CustomShape 5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</p:spPr>
      </p:sp>
      <p:sp>
        <p:nvSpPr>
          <p:cNvPr id="42" name="CustomShape 6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</p:spPr>
      </p:sp>
      <p:sp>
        <p:nvSpPr>
          <p:cNvPr id="43" name="CustomShape 7"/>
          <p:cNvSpPr/>
          <p:nvPr/>
        </p:nvSpPr>
        <p:spPr>
          <a:xfrm>
            <a:off x="0" y="0"/>
            <a:ext cx="2971800" cy="457200"/>
          </a:xfrm>
          <a:prstGeom prst="rect">
            <a:avLst/>
          </a:prstGeom>
        </p:spPr>
      </p:sp>
      <p:sp>
        <p:nvSpPr>
          <p:cNvPr id="44" name="CustomShape 8"/>
          <p:cNvSpPr/>
          <p:nvPr/>
        </p:nvSpPr>
        <p:spPr>
          <a:xfrm>
            <a:off x="3884760" y="0"/>
            <a:ext cx="2965320" cy="450720"/>
          </a:xfrm>
          <a:prstGeom prst="rect">
            <a:avLst/>
          </a:prstGeom>
        </p:spPr>
      </p:sp>
      <p:sp>
        <p:nvSpPr>
          <p:cNvPr id="45" name="PlaceHolder 9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78480" cy="4107240"/>
          </a:xfrm>
          <a:prstGeom prst="rect">
            <a:avLst/>
          </a:prstGeom>
        </p:spPr>
        <p:txBody>
          <a:bodyPr lIns="90000" tIns="46800" rIns="90000" bIns="46800"/>
          <a:lstStyle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46" name="CustomShape 10"/>
          <p:cNvSpPr/>
          <p:nvPr/>
        </p:nvSpPr>
        <p:spPr>
          <a:xfrm>
            <a:off x="0" y="8685360"/>
            <a:ext cx="2971800" cy="457200"/>
          </a:xfrm>
          <a:prstGeom prst="rect">
            <a:avLst/>
          </a:prstGeom>
        </p:spPr>
      </p:sp>
      <p:sp>
        <p:nvSpPr>
          <p:cNvPr id="47" name="PlaceHolder 11"/>
          <p:cNvSpPr>
            <a:spLocks noGrp="1"/>
          </p:cNvSpPr>
          <p:nvPr>
            <p:ph type="sldNum"/>
          </p:nvPr>
        </p:nvSpPr>
        <p:spPr>
          <a:xfrm>
            <a:off x="3884400" y="8685000"/>
            <a:ext cx="2963880" cy="44964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pPr algn="r">
              <a:buFont typeface="Arial"/>
              <a:buChar char="•"/>
            </a:pPr>
            <a:fld id="{611131D1-31D1-4100-8131-D1E131E141B1}" type="slidenum">
              <a:rPr lang="pt-BR" sz="1200">
                <a:solidFill>
                  <a:srgbClr val="000000"/>
                </a:solidFill>
                <a:ea typeface="DejaVu Sans"/>
              </a:r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0442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ustomShape 1"/>
          <p:cNvSpPr/>
          <p:nvPr/>
        </p:nvSpPr>
        <p:spPr>
          <a:xfrm>
            <a:off x="3884760" y="8685360"/>
            <a:ext cx="2965320" cy="45072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pPr algn="r">
              <a:buFont typeface="Arial"/>
              <a:buChar char="•"/>
            </a:pPr>
            <a:fld id="{814151D1-9171-4151-B131-F19161C18181}" type="slidenum">
              <a:rPr lang="pt-BR" sz="1200">
                <a:solidFill>
                  <a:srgbClr val="000000"/>
                </a:solidFill>
                <a:ea typeface="DejaVu Sans"/>
              </a:rPr>
              <a:t>1</a:t>
            </a:fld>
            <a:endParaRPr/>
          </a:p>
        </p:txBody>
      </p:sp>
      <p:sp>
        <p:nvSpPr>
          <p:cNvPr id="69" name="CustomShape 2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</p:spPr>
      </p:sp>
      <p:sp>
        <p:nvSpPr>
          <p:cNvPr id="70" name="CustomShape 3"/>
          <p:cNvSpPr/>
          <p:nvPr/>
        </p:nvSpPr>
        <p:spPr>
          <a:xfrm>
            <a:off x="3884760" y="8685360"/>
            <a:ext cx="2971800" cy="45720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pPr algn="r">
              <a:buFont typeface="Arial"/>
              <a:buChar char="•"/>
            </a:pPr>
            <a:fld id="{319151E1-D121-41A1-9151-61D1F161A111}" type="slidenum">
              <a:rPr lang="pt-BR" sz="1200">
                <a:solidFill>
                  <a:srgbClr val="000000"/>
                </a:solidFill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6617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291546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620360" y="28635840"/>
            <a:ext cx="291546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655928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6559280" y="2863584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620360" y="2863584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655928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620360" y="10081800"/>
            <a:ext cx="29154600" cy="35523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29154600" cy="3552300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14227200" cy="3552300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6559280" y="10081800"/>
            <a:ext cx="14227200" cy="3552300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620360" y="357840"/>
            <a:ext cx="29154600" cy="452469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620360" y="2863584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6559280" y="10081800"/>
            <a:ext cx="14227200" cy="3552300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14227200" cy="3552300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655928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6559280" y="2863584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620360" y="141840"/>
            <a:ext cx="29154600" cy="10374120"/>
          </a:xfrm>
          <a:prstGeom prst="rect">
            <a:avLst/>
          </a:prstGeom>
        </p:spPr>
        <p:txBody>
          <a:bodyPr wrap="none" lIns="432000" tIns="216000" rIns="432000" bIns="21600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6559280" y="10081800"/>
            <a:ext cx="1422720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620360" y="28635840"/>
            <a:ext cx="29154240" cy="16944120"/>
          </a:xfrm>
          <a:prstGeom prst="rect">
            <a:avLst/>
          </a:prstGeom>
        </p:spPr>
        <p:txBody>
          <a:bodyPr wrap="none" lIns="432000" tIns="216000" rIns="432000" bIns="21600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20360" y="357840"/>
            <a:ext cx="29154600" cy="994176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620360" y="10081800"/>
            <a:ext cx="29154600" cy="35523000"/>
          </a:xfrm>
          <a:prstGeom prst="rect">
            <a:avLst/>
          </a:prstGeom>
        </p:spPr>
        <p:txBody>
          <a:bodyPr lIns="432000" tIns="216000" rIns="432000" bIns="216000"/>
          <a:lstStyle/>
          <a:p>
            <a:pPr>
              <a:buFont typeface="Times New Roman"/>
              <a:buChar char="•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Font typeface="Times New Roman"/>
              <a:buChar char="–"/>
            </a:pPr>
            <a:r>
              <a:rPr lang="pt-BR"/>
              <a:t>2.º Nível da estrutura de tópicos</a:t>
            </a:r>
            <a:endParaRPr/>
          </a:p>
          <a:p>
            <a:pPr lvl="2">
              <a:buFont typeface="Times New Roman"/>
              <a:buChar char="•"/>
            </a:pPr>
            <a:r>
              <a:rPr lang="pt-BR"/>
              <a:t>3.º Nível da estrutura de tópicos</a:t>
            </a:r>
            <a:endParaRPr/>
          </a:p>
          <a:p>
            <a:pPr lvl="3">
              <a:buFont typeface="Times New Roman"/>
              <a:buChar char="–"/>
            </a:pPr>
            <a:r>
              <a:rPr lang="pt-BR"/>
              <a:t>4.º Nível da estrutura de tópicos</a:t>
            </a:r>
            <a:endParaRPr/>
          </a:p>
          <a:p>
            <a:pPr lvl="4">
              <a:buFont typeface="Times New Roman"/>
              <a:buChar char="»"/>
            </a:pPr>
            <a:r>
              <a:rPr lang="pt-BR"/>
              <a:t>5.º Nível da estrutura de tópicos</a:t>
            </a:r>
            <a:endParaRPr/>
          </a:p>
          <a:p>
            <a:pPr lvl="5">
              <a:buFont typeface="Times New Roman"/>
              <a:buChar char="»"/>
            </a:pPr>
            <a:r>
              <a:rPr lang="pt-BR"/>
              <a:t>6.º Nível da estrutura de tópicos</a:t>
            </a:r>
            <a:endParaRPr/>
          </a:p>
          <a:p>
            <a:pPr lvl="6">
              <a:buFont typeface="Times New Roman"/>
              <a:buChar char="»"/>
            </a:pPr>
            <a:r>
              <a:rPr lang="pt-BR"/>
              <a:t>7.º Nível da estrutura de tópicos</a:t>
            </a:r>
            <a:endParaRPr/>
          </a:p>
        </p:txBody>
      </p:sp>
      <p:sp>
        <p:nvSpPr>
          <p:cNvPr id="2" name="CustomShape 3"/>
          <p:cNvSpPr/>
          <p:nvPr/>
        </p:nvSpPr>
        <p:spPr>
          <a:xfrm>
            <a:off x="1620720" y="39344760"/>
            <a:ext cx="7559640" cy="3000240"/>
          </a:xfrm>
          <a:prstGeom prst="rect">
            <a:avLst/>
          </a:prstGeom>
        </p:spPr>
      </p:sp>
      <p:sp>
        <p:nvSpPr>
          <p:cNvPr id="3" name="CustomShape 4"/>
          <p:cNvSpPr/>
          <p:nvPr/>
        </p:nvSpPr>
        <p:spPr>
          <a:xfrm>
            <a:off x="11071080" y="39344760"/>
            <a:ext cx="10261800" cy="3000240"/>
          </a:xfrm>
          <a:prstGeom prst="rect">
            <a:avLst/>
          </a:prstGeom>
        </p:spPr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23223240" y="39344760"/>
            <a:ext cx="7551720" cy="2992680"/>
          </a:xfrm>
          <a:prstGeom prst="rect">
            <a:avLst/>
          </a:prstGeom>
        </p:spPr>
        <p:txBody>
          <a:bodyPr lIns="432000" tIns="216000" rIns="432000" bIns="216000"/>
          <a:lstStyle/>
          <a:p>
            <a:pPr>
              <a:buFont typeface="Times New Roman"/>
              <a:buChar char="•"/>
            </a:pPr>
            <a:fld id="{A1E131F1-E101-41C1-B141-716121615191}" type="slidenum">
              <a:rPr lang="pt-BR"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768240" y="18784800"/>
            <a:ext cx="11761920" cy="3219840"/>
          </a:xfrm>
          <a:prstGeom prst="rect">
            <a:avLst/>
          </a:prstGeom>
        </p:spPr>
        <p:txBody>
          <a:bodyPr lIns="79200" tIns="39600" rIns="79200" bIns="39600"/>
          <a:lstStyle/>
          <a:p>
            <a:pPr algn="just"/>
            <a:r>
              <a:rPr lang="pt-BR" sz="4400" dirty="0"/>
              <a:t>A</a:t>
            </a:r>
            <a:r>
              <a:rPr lang="pt-BR" sz="4400" dirty="0" smtClean="0"/>
              <a:t>nalisar </a:t>
            </a:r>
            <a:r>
              <a:rPr lang="pt-BR" sz="4400" dirty="0"/>
              <a:t>as plataformas de organização de dados propostas nas plataformas de </a:t>
            </a:r>
            <a:r>
              <a:rPr lang="pt-BR" sz="4400" i="1" dirty="0"/>
              <a:t>e-Science</a:t>
            </a:r>
            <a:r>
              <a:rPr lang="pt-BR" sz="4400" dirty="0"/>
              <a:t> no contexto específico de um projeto de </a:t>
            </a:r>
            <a:r>
              <a:rPr lang="pt-BR" sz="4400" dirty="0" smtClean="0"/>
              <a:t>pesquisa.</a:t>
            </a:r>
          </a:p>
          <a:p>
            <a:pPr algn="just"/>
            <a:endParaRPr lang="pt-BR" sz="4400" dirty="0"/>
          </a:p>
        </p:txBody>
      </p:sp>
      <p:sp>
        <p:nvSpPr>
          <p:cNvPr id="49" name="Line 2"/>
          <p:cNvSpPr/>
          <p:nvPr/>
        </p:nvSpPr>
        <p:spPr>
          <a:xfrm>
            <a:off x="645120" y="8539692"/>
            <a:ext cx="31113720" cy="46080"/>
          </a:xfrm>
          <a:prstGeom prst="line">
            <a:avLst/>
          </a:prstGeom>
          <a:ln w="76320">
            <a:solidFill>
              <a:srgbClr val="000000"/>
            </a:solidFill>
            <a:miter/>
          </a:ln>
        </p:spPr>
      </p:sp>
      <p:sp>
        <p:nvSpPr>
          <p:cNvPr id="50" name="CustomShape 3"/>
          <p:cNvSpPr/>
          <p:nvPr/>
        </p:nvSpPr>
        <p:spPr>
          <a:xfrm>
            <a:off x="865080" y="8569440"/>
            <a:ext cx="11665080" cy="10792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360">
            <a:solidFill>
              <a:srgbClr val="339966"/>
            </a:solidFill>
            <a:miter/>
          </a:ln>
        </p:spPr>
        <p:txBody>
          <a:bodyPr lIns="86400" tIns="43200" rIns="86400" bIns="43200"/>
          <a:lstStyle/>
          <a:p>
            <a:pPr algn="ctr">
              <a:buFont typeface="Arial"/>
              <a:buChar char="•"/>
            </a:pPr>
            <a:r>
              <a:rPr lang="pt-BR" sz="4200"/>
              <a:t>     </a:t>
            </a:r>
            <a:r>
              <a:rPr lang="pt-BR" sz="6000" b="1">
                <a:ea typeface="Times New Roman"/>
              </a:rPr>
              <a:t>INTRODUÇÃO</a:t>
            </a:r>
            <a:endParaRPr/>
          </a:p>
        </p:txBody>
      </p:sp>
      <p:sp>
        <p:nvSpPr>
          <p:cNvPr id="51" name="CustomShape 4"/>
          <p:cNvSpPr/>
          <p:nvPr/>
        </p:nvSpPr>
        <p:spPr>
          <a:xfrm>
            <a:off x="768240" y="17570520"/>
            <a:ext cx="11663640" cy="10792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360">
            <a:solidFill>
              <a:srgbClr val="339966"/>
            </a:solidFill>
            <a:miter/>
          </a:ln>
        </p:spPr>
        <p:txBody>
          <a:bodyPr lIns="86400" tIns="43200" rIns="86400" bIns="43200"/>
          <a:lstStyle/>
          <a:p>
            <a:pPr algn="ctr">
              <a:buFont typeface="Arial"/>
              <a:buChar char="•"/>
            </a:pPr>
            <a:r>
              <a:rPr lang="pt-BR" sz="4200"/>
              <a:t>     </a:t>
            </a:r>
            <a:r>
              <a:rPr lang="pt-BR" sz="6000" b="1">
                <a:ea typeface="Times New Roman"/>
              </a:rPr>
              <a:t>OBJETIVO</a:t>
            </a:r>
            <a:endParaRPr/>
          </a:p>
        </p:txBody>
      </p:sp>
      <p:sp>
        <p:nvSpPr>
          <p:cNvPr id="52" name="CustomShape 5"/>
          <p:cNvSpPr/>
          <p:nvPr/>
        </p:nvSpPr>
        <p:spPr>
          <a:xfrm>
            <a:off x="768240" y="22323600"/>
            <a:ext cx="11761920" cy="10792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360">
            <a:solidFill>
              <a:srgbClr val="339966"/>
            </a:solidFill>
            <a:miter/>
          </a:ln>
        </p:spPr>
        <p:txBody>
          <a:bodyPr lIns="86400" tIns="43200" rIns="86400" bIns="43200"/>
          <a:lstStyle/>
          <a:p>
            <a:pPr algn="ctr">
              <a:buFont typeface="Arial"/>
              <a:buChar char="•"/>
            </a:pPr>
            <a:r>
              <a:rPr lang="pt-BR" sz="4200">
                <a:solidFill>
                  <a:srgbClr val="000000"/>
                </a:solidFill>
              </a:rPr>
              <a:t>     </a:t>
            </a:r>
            <a:r>
              <a:rPr lang="pt-BR" sz="6000" b="1">
                <a:ea typeface="Times New Roman"/>
              </a:rPr>
              <a:t>MATERIAIS E MÉTODOS</a:t>
            </a:r>
            <a:endParaRPr/>
          </a:p>
        </p:txBody>
      </p:sp>
      <p:sp>
        <p:nvSpPr>
          <p:cNvPr id="54" name="CustomShape 7"/>
          <p:cNvSpPr/>
          <p:nvPr/>
        </p:nvSpPr>
        <p:spPr>
          <a:xfrm>
            <a:off x="768240" y="10047240"/>
            <a:ext cx="11761920" cy="7282080"/>
          </a:xfrm>
          <a:prstGeom prst="rect">
            <a:avLst/>
          </a:prstGeom>
        </p:spPr>
        <p:txBody>
          <a:bodyPr lIns="79200" tIns="39600" rIns="79200" bIns="39600"/>
          <a:lstStyle/>
          <a:p>
            <a:pPr algn="just">
              <a:buFont typeface="Arial"/>
              <a:buChar char="•"/>
            </a:pPr>
            <a:r>
              <a:rPr lang="pt-BR" sz="4300" dirty="0">
                <a:solidFill>
                  <a:srgbClr val="000000"/>
                </a:solidFill>
                <a:ea typeface="Calibri"/>
              </a:rPr>
              <a:t>O termo </a:t>
            </a:r>
            <a:r>
              <a:rPr lang="pt-BR" sz="4300" i="1" dirty="0">
                <a:solidFill>
                  <a:srgbClr val="000000"/>
                </a:solidFill>
                <a:ea typeface="Calibri"/>
              </a:rPr>
              <a:t>e-Science</a:t>
            </a:r>
            <a:r>
              <a:rPr lang="pt-BR" sz="4300" dirty="0">
                <a:solidFill>
                  <a:srgbClr val="000000"/>
                </a:solidFill>
                <a:ea typeface="Calibri"/>
              </a:rPr>
              <a:t>  surgiu no Reino Unido para designar tecnologias desenvolvidas para apoiar pesquisas colaborativas e multidisciplinares. Mendes et al. (2011) destacam que esse termo é utilizado para </a:t>
            </a:r>
            <a:r>
              <a:rPr lang="pt-BR" sz="4300" dirty="0" err="1">
                <a:solidFill>
                  <a:srgbClr val="000000"/>
                </a:solidFill>
                <a:ea typeface="Calibri"/>
              </a:rPr>
              <a:t>externalizar</a:t>
            </a:r>
            <a:r>
              <a:rPr lang="pt-BR" sz="4300" dirty="0">
                <a:solidFill>
                  <a:srgbClr val="000000"/>
                </a:solidFill>
                <a:ea typeface="Calibri"/>
              </a:rPr>
              <a:t> a criação de uma plataforma computacional imbuída de instalações remotas compostas por recursos de computação distribuída, armazenamento em larga escala, compartilhamento de dados, </a:t>
            </a:r>
            <a:r>
              <a:rPr lang="pt-BR" sz="4300" dirty="0" smtClean="0">
                <a:solidFill>
                  <a:srgbClr val="000000"/>
                </a:solidFill>
                <a:ea typeface="Calibri"/>
              </a:rPr>
              <a:t>resultados e </a:t>
            </a:r>
            <a:r>
              <a:rPr lang="pt-BR" sz="4300" dirty="0">
                <a:solidFill>
                  <a:srgbClr val="000000"/>
                </a:solidFill>
                <a:ea typeface="Calibri"/>
              </a:rPr>
              <a:t>conhecimento em grandes volumes. </a:t>
            </a:r>
            <a:endParaRPr sz="4300" dirty="0"/>
          </a:p>
        </p:txBody>
      </p:sp>
      <p:sp>
        <p:nvSpPr>
          <p:cNvPr id="55" name="CustomShape 8"/>
          <p:cNvSpPr/>
          <p:nvPr/>
        </p:nvSpPr>
        <p:spPr>
          <a:xfrm>
            <a:off x="863640" y="23474520"/>
            <a:ext cx="11666520" cy="2090520"/>
          </a:xfrm>
          <a:prstGeom prst="rect">
            <a:avLst/>
          </a:prstGeom>
        </p:spPr>
        <p:txBody>
          <a:bodyPr lIns="79200" tIns="39600" rIns="79200" bIns="39600"/>
          <a:lstStyle/>
          <a:p>
            <a:pPr algn="just">
              <a:buFont typeface="Arial"/>
              <a:buChar char="•"/>
            </a:pPr>
            <a:r>
              <a:rPr lang="pt-BR" sz="4400" dirty="0" smtClean="0">
                <a:solidFill>
                  <a:srgbClr val="000000"/>
                </a:solidFill>
              </a:rPr>
              <a:t>A pesquisa apresenta abordagem qualitativa e a coleta de dados foi realizada por meio de entrevistas semiestruturadas </a:t>
            </a:r>
            <a:r>
              <a:rPr lang="pt-BR" sz="4400" i="1" dirty="0" smtClean="0">
                <a:solidFill>
                  <a:srgbClr val="000000"/>
                </a:solidFill>
              </a:rPr>
              <a:t>in loco</a:t>
            </a:r>
            <a:r>
              <a:rPr lang="pt-BR" sz="4400" dirty="0" smtClean="0">
                <a:solidFill>
                  <a:srgbClr val="000000"/>
                </a:solidFill>
              </a:rPr>
              <a:t>. A análise foi realizada utilizado técnicas da Análise </a:t>
            </a:r>
            <a:r>
              <a:rPr lang="pt-BR" sz="4400" dirty="0">
                <a:solidFill>
                  <a:srgbClr val="000000"/>
                </a:solidFill>
              </a:rPr>
              <a:t>de Conteúdo (AC). Para Cavalcante et al. (2014), “a AC se constitui de várias técnicas onde se busca </a:t>
            </a:r>
            <a:r>
              <a:rPr lang="pt-BR" sz="4400" dirty="0" smtClean="0">
                <a:solidFill>
                  <a:srgbClr val="000000"/>
                </a:solidFill>
              </a:rPr>
              <a:t>descrever </a:t>
            </a:r>
            <a:r>
              <a:rPr lang="pt-BR" sz="4400" dirty="0">
                <a:solidFill>
                  <a:srgbClr val="000000"/>
                </a:solidFill>
              </a:rPr>
              <a:t>o conteúdo emitido no processo de comunicação, seja ele por meio de falas ou de </a:t>
            </a:r>
            <a:r>
              <a:rPr lang="pt-BR" sz="4400" dirty="0" smtClean="0">
                <a:solidFill>
                  <a:srgbClr val="000000"/>
                </a:solidFill>
              </a:rPr>
              <a:t>textos</a:t>
            </a:r>
            <a:r>
              <a:rPr lang="pt-BR" sz="4400" dirty="0">
                <a:solidFill>
                  <a:srgbClr val="000000"/>
                </a:solidFill>
              </a:rPr>
              <a:t>”. Ao utilizar a entrevista semiestruturada para coleta de dados desta pesquisa, possibilitou-se também a inferência na análise dos dados.</a:t>
            </a:r>
            <a:endParaRPr dirty="0"/>
          </a:p>
        </p:txBody>
      </p:sp>
      <p:sp>
        <p:nvSpPr>
          <p:cNvPr id="56" name="CustomShape 9"/>
          <p:cNvSpPr/>
          <p:nvPr/>
        </p:nvSpPr>
        <p:spPr>
          <a:xfrm>
            <a:off x="14325480" y="34361280"/>
            <a:ext cx="17150040" cy="749880"/>
          </a:xfrm>
          <a:prstGeom prst="rect">
            <a:avLst/>
          </a:prstGeom>
        </p:spPr>
        <p:txBody>
          <a:bodyPr lIns="79200" tIns="39600" rIns="79200" bIns="39600"/>
          <a:lstStyle/>
          <a:p>
            <a:r>
              <a:rPr lang="en-US" sz="4400" dirty="0"/>
              <a:t>MENDES, L. F.; SILVA, L.; MATOS, E.; BRAGA, R.; CAMPOS, F. </a:t>
            </a:r>
            <a:r>
              <a:rPr lang="en-US" sz="4400" dirty="0" err="1"/>
              <a:t>SASAgent</a:t>
            </a:r>
            <a:r>
              <a:rPr lang="en-US" sz="4400" dirty="0"/>
              <a:t>: An agent based architecture for search, retrieval and composition of scientific models. </a:t>
            </a:r>
            <a:r>
              <a:rPr lang="pt-BR" sz="4400" b="1" dirty="0" err="1"/>
              <a:t>Computers</a:t>
            </a:r>
            <a:r>
              <a:rPr lang="pt-BR" sz="4400" b="1" dirty="0"/>
              <a:t> in </a:t>
            </a:r>
            <a:r>
              <a:rPr lang="pt-BR" sz="4400" b="1" dirty="0" err="1"/>
              <a:t>Biology</a:t>
            </a:r>
            <a:r>
              <a:rPr lang="pt-BR" sz="4400" b="1" dirty="0"/>
              <a:t> </a:t>
            </a:r>
            <a:r>
              <a:rPr lang="pt-BR" sz="4400" b="1" dirty="0" err="1"/>
              <a:t>and</a:t>
            </a:r>
            <a:r>
              <a:rPr lang="pt-BR" sz="4400" b="1" dirty="0"/>
              <a:t> Medicine</a:t>
            </a:r>
            <a:r>
              <a:rPr lang="pt-BR" sz="4400" dirty="0"/>
              <a:t>, v. 41, n. 7, p. 449-462, 2011</a:t>
            </a:r>
            <a:r>
              <a:rPr lang="pt-BR" sz="4400" dirty="0" smtClean="0"/>
              <a:t>.</a:t>
            </a:r>
          </a:p>
          <a:p>
            <a:r>
              <a:rPr lang="pt-BR" sz="4400" dirty="0"/>
              <a:t>CAVALCANTE, R. B.; CALIXTO P.; PINHEIRO, M. M. K. Análise de conteúdo: considerações gerais, relações com a pergunta de pesquisa, possibilidades e limitações do método</a:t>
            </a:r>
            <a:r>
              <a:rPr lang="pt-BR" sz="4400" b="1" dirty="0"/>
              <a:t>.</a:t>
            </a:r>
            <a:r>
              <a:rPr lang="pt-BR" sz="4400" dirty="0"/>
              <a:t> </a:t>
            </a:r>
            <a:r>
              <a:rPr lang="pt-BR" sz="4400" b="1" dirty="0"/>
              <a:t>Informação &amp; Sociedade: Estudos</a:t>
            </a:r>
            <a:r>
              <a:rPr lang="pt-BR" sz="4400" dirty="0"/>
              <a:t>, v. 24, n. 1, p. 13-18, 2014.</a:t>
            </a:r>
          </a:p>
          <a:p>
            <a:endParaRPr lang="pt-BR" sz="4400" dirty="0"/>
          </a:p>
        </p:txBody>
      </p:sp>
      <p:sp>
        <p:nvSpPr>
          <p:cNvPr id="57" name="CustomShape 10"/>
          <p:cNvSpPr/>
          <p:nvPr/>
        </p:nvSpPr>
        <p:spPr>
          <a:xfrm>
            <a:off x="14325480" y="33123240"/>
            <a:ext cx="17214840" cy="1081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360">
            <a:solidFill>
              <a:srgbClr val="339966"/>
            </a:solidFill>
            <a:miter/>
          </a:ln>
        </p:spPr>
        <p:txBody>
          <a:bodyPr lIns="86400" tIns="43200" rIns="86400" bIns="43200"/>
          <a:lstStyle/>
          <a:p>
            <a:pPr algn="ctr">
              <a:buFont typeface="Arial"/>
              <a:buChar char="•"/>
            </a:pPr>
            <a:r>
              <a:rPr lang="pt-BR" sz="6000">
                <a:ea typeface="Times New Roman"/>
              </a:rPr>
              <a:t>     </a:t>
            </a:r>
            <a:r>
              <a:rPr lang="pt-BR" sz="6000" b="1">
                <a:ea typeface="Times New Roman"/>
              </a:rPr>
              <a:t>REFERÊNCIAS</a:t>
            </a:r>
            <a:endParaRPr/>
          </a:p>
          <a:p>
            <a:pPr algn="ctr">
              <a:buFont typeface="Arial"/>
              <a:buChar char="•"/>
            </a:pPr>
            <a:endParaRPr/>
          </a:p>
        </p:txBody>
      </p:sp>
      <p:sp>
        <p:nvSpPr>
          <p:cNvPr id="59" name="CustomShape 12"/>
          <p:cNvSpPr/>
          <p:nvPr/>
        </p:nvSpPr>
        <p:spPr>
          <a:xfrm>
            <a:off x="14062898" y="24060475"/>
            <a:ext cx="17127360" cy="1701412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just">
              <a:buFont typeface="Arial"/>
              <a:buChar char="•"/>
            </a:pPr>
            <a:r>
              <a:rPr lang="pt-BR" sz="3500" dirty="0">
                <a:solidFill>
                  <a:srgbClr val="000000"/>
                </a:solidFill>
                <a:ea typeface="Calibri"/>
              </a:rPr>
              <a:t>Ilustração 1: </a:t>
            </a:r>
            <a:r>
              <a:rPr lang="pt-BR" sz="3500" dirty="0" smtClean="0">
                <a:solidFill>
                  <a:srgbClr val="000000"/>
                </a:solidFill>
                <a:ea typeface="Calibri"/>
              </a:rPr>
              <a:t>Apresentação do </a:t>
            </a:r>
            <a:r>
              <a:rPr lang="pt-BR" sz="3500" b="1" dirty="0" smtClean="0">
                <a:solidFill>
                  <a:srgbClr val="000000"/>
                </a:solidFill>
                <a:ea typeface="Calibri"/>
              </a:rPr>
              <a:t>Cenário Ótimo</a:t>
            </a:r>
            <a:r>
              <a:rPr lang="pt-BR" sz="3500" dirty="0" smtClean="0">
                <a:solidFill>
                  <a:srgbClr val="000000"/>
                </a:solidFill>
                <a:ea typeface="Calibri"/>
              </a:rPr>
              <a:t> para gestão de dados científicos do LBA/INPA; </a:t>
            </a:r>
            <a:r>
              <a:rPr lang="pt-BR" sz="3500" dirty="0">
                <a:solidFill>
                  <a:srgbClr val="000000"/>
                </a:solidFill>
                <a:ea typeface="Calibri"/>
              </a:rPr>
              <a:t>Ilustração 2: Relação entre os Indicadores-Chave de Desempenho e as plataformas de </a:t>
            </a:r>
            <a:r>
              <a:rPr lang="pt-BR" sz="3500" i="1" dirty="0">
                <a:solidFill>
                  <a:srgbClr val="000000"/>
                </a:solidFill>
                <a:ea typeface="Calibri"/>
              </a:rPr>
              <a:t>e-Science </a:t>
            </a:r>
            <a:r>
              <a:rPr lang="pt-BR" sz="3500" dirty="0" smtClean="0">
                <a:solidFill>
                  <a:srgbClr val="000000"/>
                </a:solidFill>
                <a:ea typeface="Calibri"/>
              </a:rPr>
              <a:t>selecionadas</a:t>
            </a:r>
            <a:r>
              <a:rPr lang="pt-BR" sz="3500" dirty="0" smtClean="0">
                <a:solidFill>
                  <a:srgbClr val="000000"/>
                </a:solidFill>
                <a:ea typeface="Arial"/>
              </a:rPr>
              <a:t>.</a:t>
            </a:r>
            <a:endParaRPr dirty="0"/>
          </a:p>
        </p:txBody>
      </p:sp>
      <p:sp>
        <p:nvSpPr>
          <p:cNvPr id="62" name="CustomShape 13"/>
          <p:cNvSpPr/>
          <p:nvPr/>
        </p:nvSpPr>
        <p:spPr>
          <a:xfrm>
            <a:off x="863640" y="31740943"/>
            <a:ext cx="11736360" cy="1079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360">
            <a:solidFill>
              <a:srgbClr val="339966"/>
            </a:solidFill>
            <a:miter/>
          </a:ln>
        </p:spPr>
        <p:txBody>
          <a:bodyPr lIns="86400" tIns="43200" rIns="86400" bIns="43200"/>
          <a:lstStyle/>
          <a:p>
            <a:pPr algn="ctr">
              <a:buFont typeface="Arial"/>
              <a:buChar char="•"/>
            </a:pPr>
            <a:r>
              <a:rPr lang="pt-BR" sz="6000" b="1" dirty="0">
                <a:ea typeface="Times New Roman"/>
              </a:rPr>
              <a:t>RESULTADOS E DISCUSSÃO</a:t>
            </a:r>
            <a:endParaRPr dirty="0"/>
          </a:p>
        </p:txBody>
      </p:sp>
      <p:sp>
        <p:nvSpPr>
          <p:cNvPr id="63" name="CustomShape 14"/>
          <p:cNvSpPr/>
          <p:nvPr/>
        </p:nvSpPr>
        <p:spPr>
          <a:xfrm>
            <a:off x="863640" y="33139543"/>
            <a:ext cx="11736360" cy="411588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just">
              <a:buFont typeface="Arial"/>
              <a:buChar char="•"/>
            </a:pPr>
            <a:r>
              <a:rPr lang="pt-BR" sz="4400" dirty="0" smtClean="0">
                <a:solidFill>
                  <a:srgbClr val="000000"/>
                </a:solidFill>
              </a:rPr>
              <a:t>Com base na coleta de dados e análise das plataformas de </a:t>
            </a:r>
            <a:r>
              <a:rPr lang="pt-BR" sz="4400" i="1" dirty="0" smtClean="0">
                <a:solidFill>
                  <a:srgbClr val="000000"/>
                </a:solidFill>
              </a:rPr>
              <a:t>e-Science</a:t>
            </a:r>
            <a:r>
              <a:rPr lang="pt-BR" sz="4400" dirty="0" smtClean="0">
                <a:solidFill>
                  <a:srgbClr val="000000"/>
                </a:solidFill>
              </a:rPr>
              <a:t> selecionadas, foi possível elaborar um quando de Indicadores-Chave </a:t>
            </a:r>
            <a:r>
              <a:rPr lang="pt-BR" sz="4400" dirty="0">
                <a:solidFill>
                  <a:srgbClr val="000000"/>
                </a:solidFill>
              </a:rPr>
              <a:t>de Desempenho (KPI </a:t>
            </a:r>
            <a:r>
              <a:rPr lang="pt-BR" sz="4400" dirty="0" smtClean="0">
                <a:solidFill>
                  <a:srgbClr val="000000"/>
                </a:solidFill>
              </a:rPr>
              <a:t>- </a:t>
            </a:r>
            <a:r>
              <a:rPr lang="pt-BR" sz="4400" i="1" dirty="0" smtClean="0">
                <a:solidFill>
                  <a:srgbClr val="000000"/>
                </a:solidFill>
              </a:rPr>
              <a:t>Key Performance </a:t>
            </a:r>
            <a:r>
              <a:rPr lang="pt-BR" sz="4400" i="1" dirty="0" err="1" smtClean="0">
                <a:solidFill>
                  <a:srgbClr val="000000"/>
                </a:solidFill>
              </a:rPr>
              <a:t>Indicators</a:t>
            </a:r>
            <a:r>
              <a:rPr lang="pt-BR" sz="4400" dirty="0" smtClean="0">
                <a:solidFill>
                  <a:srgbClr val="000000"/>
                </a:solidFill>
              </a:rPr>
              <a:t>) e associá-los a cada uma das plataformas, propondo um “Cenário Ótimo” para gestão de dados científicos </a:t>
            </a:r>
            <a:r>
              <a:rPr lang="pt-BR" sz="4400" dirty="0">
                <a:solidFill>
                  <a:srgbClr val="000000"/>
                </a:solidFill>
              </a:rPr>
              <a:t>do Programa LBA/INPA (Programa Grande Escala da Biosfera e Atmosfera na </a:t>
            </a:r>
            <a:r>
              <a:rPr lang="pt-BR" sz="4400" dirty="0" smtClean="0">
                <a:solidFill>
                  <a:srgbClr val="000000"/>
                </a:solidFill>
              </a:rPr>
              <a:t>Amazônia)/ Instituto Nacional de Pesquisas da Amazônia.</a:t>
            </a:r>
            <a:endParaRPr dirty="0"/>
          </a:p>
        </p:txBody>
      </p:sp>
      <p:sp>
        <p:nvSpPr>
          <p:cNvPr id="64" name="CustomShape 15"/>
          <p:cNvSpPr/>
          <p:nvPr/>
        </p:nvSpPr>
        <p:spPr>
          <a:xfrm>
            <a:off x="14257440" y="27071640"/>
            <a:ext cx="17232120" cy="1079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360">
            <a:solidFill>
              <a:srgbClr val="339966"/>
            </a:solidFill>
            <a:miter/>
          </a:ln>
        </p:spPr>
        <p:txBody>
          <a:bodyPr lIns="86400" tIns="43200" rIns="86400" bIns="43200"/>
          <a:lstStyle/>
          <a:p>
            <a:pPr algn="ctr">
              <a:buFont typeface="Arial"/>
              <a:buChar char="•"/>
            </a:pPr>
            <a:r>
              <a:rPr lang="pt-BR" sz="6000">
                <a:solidFill>
                  <a:srgbClr val="000000"/>
                </a:solidFill>
                <a:ea typeface="Times New Roman"/>
              </a:rPr>
              <a:t>  </a:t>
            </a:r>
            <a:r>
              <a:rPr lang="pt-BR" sz="6000" b="1">
                <a:ea typeface="Times New Roman"/>
              </a:rPr>
              <a:t>CONSIDERAÇÕES FINAIS</a:t>
            </a:r>
            <a:endParaRPr/>
          </a:p>
        </p:txBody>
      </p:sp>
      <p:sp>
        <p:nvSpPr>
          <p:cNvPr id="65" name="CustomShape 16"/>
          <p:cNvSpPr/>
          <p:nvPr/>
        </p:nvSpPr>
        <p:spPr>
          <a:xfrm>
            <a:off x="14184360" y="28290960"/>
            <a:ext cx="17378280" cy="749880"/>
          </a:xfrm>
          <a:prstGeom prst="rect">
            <a:avLst/>
          </a:prstGeom>
        </p:spPr>
        <p:txBody>
          <a:bodyPr lIns="79200" tIns="39600" rIns="79200" bIns="39600"/>
          <a:lstStyle/>
          <a:p>
            <a:pPr algn="just"/>
            <a:r>
              <a:rPr lang="pt-BR" sz="4400" dirty="0"/>
              <a:t>No tocante à infraestrutura tecnológica para a gestão de dados do Programa LBA/INPA, constatou-se que o ambiente com maior adequabilidade às suas especificidades, considerando sobretudo sua abrangência geográfica e temática, é uma </a:t>
            </a:r>
            <a:r>
              <a:rPr lang="pt-BR" sz="4400" b="1" dirty="0"/>
              <a:t>solução de nuvem híbrida</a:t>
            </a:r>
            <a:r>
              <a:rPr lang="pt-BR" sz="4400" dirty="0"/>
              <a:t>, com replicação de dados, amparada por uma ampla política de dados a ser discutida entre a comunidade científica e os profissionais de TIC concernentes.</a:t>
            </a:r>
          </a:p>
        </p:txBody>
      </p:sp>
      <p:pic>
        <p:nvPicPr>
          <p:cNvPr id="67" name="Imagem 6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72" y="299599"/>
            <a:ext cx="25831800" cy="5252115"/>
          </a:xfrm>
          <a:prstGeom prst="rect">
            <a:avLst/>
          </a:prstGeom>
        </p:spPr>
      </p:pic>
      <p:pic>
        <p:nvPicPr>
          <p:cNvPr id="22" name="Imagem 2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2898" y="18321715"/>
            <a:ext cx="8591419" cy="56181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Imagem 2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6704" y="18313515"/>
            <a:ext cx="8247354" cy="560728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24" name="CustomShape 14"/>
          <p:cNvSpPr/>
          <p:nvPr/>
        </p:nvSpPr>
        <p:spPr>
          <a:xfrm>
            <a:off x="14161178" y="8689974"/>
            <a:ext cx="17542942" cy="10094826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buFont typeface="Arial"/>
              <a:buChar char="•"/>
            </a:pPr>
            <a:r>
              <a:rPr lang="pt-BR" sz="4400" dirty="0" smtClean="0">
                <a:solidFill>
                  <a:srgbClr val="000000"/>
                </a:solidFill>
              </a:rPr>
              <a:t>Os indicadores foram categorizados em 4 eixos:</a:t>
            </a:r>
          </a:p>
          <a:p>
            <a:pPr>
              <a:buFont typeface="Arial"/>
              <a:buChar char="•"/>
            </a:pPr>
            <a:endParaRPr lang="pt-BR" sz="4400" dirty="0" smtClean="0">
              <a:solidFill>
                <a:srgbClr val="000000"/>
              </a:solidFill>
            </a:endParaRPr>
          </a:p>
          <a:p>
            <a:pPr>
              <a:buFont typeface="Arial"/>
              <a:buChar char="•"/>
            </a:pPr>
            <a:r>
              <a:rPr lang="pt-BR" sz="4400" b="1" i="1" dirty="0"/>
              <a:t> </a:t>
            </a:r>
            <a:r>
              <a:rPr lang="pt-BR" sz="4400" b="1" i="1" dirty="0" smtClean="0"/>
              <a:t>Eixo</a:t>
            </a:r>
            <a:r>
              <a:rPr lang="pt-BR" sz="4400" b="1" i="1" dirty="0"/>
              <a:t>: Trabalhos colaborativos e grupos de pesquisa </a:t>
            </a:r>
          </a:p>
          <a:p>
            <a:pPr lvl="1"/>
            <a:r>
              <a:rPr lang="pt-BR" sz="4400" dirty="0" smtClean="0"/>
              <a:t> - Indicadores</a:t>
            </a:r>
            <a:r>
              <a:rPr lang="pt-BR" sz="4400" dirty="0"/>
              <a:t>: Colaboração e </a:t>
            </a:r>
            <a:r>
              <a:rPr lang="pt-BR" sz="4400" dirty="0" err="1"/>
              <a:t>inter</a:t>
            </a:r>
            <a:r>
              <a:rPr lang="pt-BR" sz="4400" dirty="0"/>
              <a:t>/</a:t>
            </a:r>
            <a:r>
              <a:rPr lang="pt-BR" sz="4400" dirty="0" err="1"/>
              <a:t>trans-disciplinaridade</a:t>
            </a:r>
            <a:endParaRPr lang="pt-BR" sz="4400" dirty="0"/>
          </a:p>
          <a:p>
            <a:pPr>
              <a:buFont typeface="Arial"/>
              <a:buChar char="•"/>
            </a:pPr>
            <a:r>
              <a:rPr lang="pt-BR" sz="4400" b="1" i="1" dirty="0"/>
              <a:t> </a:t>
            </a:r>
            <a:r>
              <a:rPr lang="pt-BR" sz="4400" b="1" i="1" dirty="0" smtClean="0"/>
              <a:t>Eixo</a:t>
            </a:r>
            <a:r>
              <a:rPr lang="pt-BR" sz="4400" b="1" i="1" dirty="0"/>
              <a:t>: Governança, gestão e política de dados</a:t>
            </a:r>
          </a:p>
          <a:p>
            <a:pPr lvl="1"/>
            <a:r>
              <a:rPr lang="pt-BR" sz="4400" dirty="0"/>
              <a:t> </a:t>
            </a:r>
            <a:r>
              <a:rPr lang="pt-BR" sz="4400" dirty="0" smtClean="0"/>
              <a:t>- Indicadores</a:t>
            </a:r>
            <a:r>
              <a:rPr lang="pt-BR" sz="4400" dirty="0"/>
              <a:t>: Governança e gestão, compartilhamento e segurança;</a:t>
            </a:r>
          </a:p>
          <a:p>
            <a:pPr>
              <a:buFont typeface="Arial"/>
              <a:buChar char="•"/>
            </a:pPr>
            <a:r>
              <a:rPr lang="pt-BR" sz="4400" b="1" i="1" dirty="0" smtClean="0"/>
              <a:t> Eixo</a:t>
            </a:r>
            <a:r>
              <a:rPr lang="pt-BR" sz="4400" b="1" i="1" dirty="0"/>
              <a:t>: Infraestrutura de TIC </a:t>
            </a:r>
          </a:p>
          <a:p>
            <a:pPr lvl="1"/>
            <a:r>
              <a:rPr lang="pt-BR" sz="4400" dirty="0" smtClean="0"/>
              <a:t>- Indicadores</a:t>
            </a:r>
            <a:r>
              <a:rPr lang="pt-BR" sz="4400" dirty="0"/>
              <a:t>: Armazenamento e replicação, curadoria e conectividade;</a:t>
            </a:r>
          </a:p>
          <a:p>
            <a:pPr>
              <a:buFont typeface="Arial"/>
              <a:buChar char="•"/>
            </a:pPr>
            <a:r>
              <a:rPr lang="pt-BR" sz="4400" b="1" i="1" dirty="0" smtClean="0"/>
              <a:t> Eixo</a:t>
            </a:r>
            <a:r>
              <a:rPr lang="pt-BR" sz="4400" b="1" i="1" dirty="0"/>
              <a:t>: Desenvolvimento da pesquisa e publicação dos resultados</a:t>
            </a:r>
          </a:p>
          <a:p>
            <a:pPr lvl="1"/>
            <a:r>
              <a:rPr lang="pt-BR" sz="4400" dirty="0" smtClean="0"/>
              <a:t>- Indicadores</a:t>
            </a:r>
            <a:r>
              <a:rPr lang="pt-BR" sz="4400" dirty="0"/>
              <a:t>: Relação semântica e </a:t>
            </a:r>
            <a:r>
              <a:rPr lang="pt-BR" sz="4400" i="1" dirty="0"/>
              <a:t>workflow</a:t>
            </a:r>
            <a:r>
              <a:rPr lang="pt-BR" sz="4400" dirty="0"/>
              <a:t> científico.</a:t>
            </a:r>
          </a:p>
          <a:p>
            <a:pPr>
              <a:buFont typeface="Arial"/>
              <a:buChar char="•"/>
            </a:pPr>
            <a:endParaRPr dirty="0"/>
          </a:p>
        </p:txBody>
      </p:sp>
      <p:sp>
        <p:nvSpPr>
          <p:cNvPr id="25" name="CustomShape 6"/>
          <p:cNvSpPr/>
          <p:nvPr/>
        </p:nvSpPr>
        <p:spPr>
          <a:xfrm>
            <a:off x="1159200" y="4986629"/>
            <a:ext cx="30316320" cy="2939694"/>
          </a:xfrm>
          <a:prstGeom prst="rect">
            <a:avLst/>
          </a:prstGeom>
        </p:spPr>
        <p:txBody>
          <a:bodyPr lIns="73800" tIns="36720" rIns="73800" bIns="36720"/>
          <a:lstStyle/>
          <a:p>
            <a:pPr algn="ctr"/>
            <a:r>
              <a:rPr lang="pt-BR" sz="7200" b="1" dirty="0" smtClean="0">
                <a:solidFill>
                  <a:srgbClr val="000000"/>
                </a:solidFill>
                <a:ea typeface="Calibri"/>
              </a:rPr>
              <a:t>GESTÃO DE DADOS CIENTÍFICOS: NECESSIDADES E DESAFIOS DE UM PROGRAMA CIENTÍFICO DA AMAZÔNIA </a:t>
            </a:r>
            <a:endParaRPr dirty="0"/>
          </a:p>
          <a:p>
            <a:pPr algn="ctr">
              <a:lnSpc>
                <a:spcPct val="100000"/>
              </a:lnSpc>
              <a:buFont typeface="Arial"/>
              <a:buChar char="•"/>
            </a:pPr>
            <a:r>
              <a:rPr lang="pt-BR" sz="4000" b="1" dirty="0" smtClean="0">
                <a:solidFill>
                  <a:srgbClr val="000000"/>
                </a:solidFill>
                <a:ea typeface="Arial"/>
              </a:rPr>
              <a:t>Ronaldo Ferreira da Silva (ronaldo.ferreira@ueg.br); Universidade Estadual de Goiás (UEG); Edilson </a:t>
            </a:r>
            <a:r>
              <a:rPr lang="pt-BR" sz="4000" b="1" dirty="0" err="1" smtClean="0">
                <a:solidFill>
                  <a:srgbClr val="000000"/>
                </a:solidFill>
                <a:ea typeface="Arial"/>
              </a:rPr>
              <a:t>Ferneda</a:t>
            </a:r>
            <a:r>
              <a:rPr lang="pt-BR" sz="4000" b="1" dirty="0" smtClean="0">
                <a:solidFill>
                  <a:srgbClr val="000000"/>
                </a:solidFill>
                <a:ea typeface="Arial"/>
              </a:rPr>
              <a:t> (eferneda@ucb.br); Universidade Católica de Brasília (UCB)</a:t>
            </a:r>
            <a:endParaRPr dirty="0"/>
          </a:p>
        </p:txBody>
      </p:sp>
      <p:pic>
        <p:nvPicPr>
          <p:cNvPr id="66" name="Imagem 6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050028"/>
            <a:ext cx="32403960" cy="2156959"/>
          </a:xfrm>
          <a:prstGeom prst="rect">
            <a:avLst/>
          </a:prstGeom>
        </p:spPr>
      </p:pic>
      <p:sp>
        <p:nvSpPr>
          <p:cNvPr id="26" name="Line 11"/>
          <p:cNvSpPr/>
          <p:nvPr/>
        </p:nvSpPr>
        <p:spPr>
          <a:xfrm>
            <a:off x="0" y="41019787"/>
            <a:ext cx="32403960" cy="1800"/>
          </a:xfrm>
          <a:prstGeom prst="line">
            <a:avLst/>
          </a:prstGeom>
          <a:ln w="76320">
            <a:solidFill>
              <a:srgbClr val="000000"/>
            </a:solidFill>
            <a:miter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601</Words>
  <Application>Microsoft Office PowerPoint</Application>
  <PresentationFormat>Personalizar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DejaVu Sans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Ronaldo</dc:creator>
  <cp:lastModifiedBy>Ronaldo</cp:lastModifiedBy>
  <cp:revision>14</cp:revision>
  <dcterms:modified xsi:type="dcterms:W3CDTF">2019-10-03T17:46:10Z</dcterms:modified>
</cp:coreProperties>
</file>